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7" r:id="rId4"/>
    <p:sldId id="265" r:id="rId5"/>
    <p:sldId id="266" r:id="rId6"/>
    <p:sldId id="274" r:id="rId7"/>
    <p:sldId id="276" r:id="rId8"/>
    <p:sldId id="277" r:id="rId9"/>
    <p:sldId id="279" r:id="rId10"/>
    <p:sldId id="280" r:id="rId11"/>
    <p:sldId id="286" r:id="rId12"/>
    <p:sldId id="282" r:id="rId13"/>
    <p:sldId id="281" r:id="rId14"/>
    <p:sldId id="284" r:id="rId15"/>
    <p:sldId id="283" r:id="rId16"/>
    <p:sldId id="260" r:id="rId17"/>
    <p:sldId id="273" r:id="rId18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Poppins Light" panose="00000400000000000000" pitchFamily="2" charset="0"/>
      <p:regular r:id="rId24"/>
      <p:italic r:id="rId25"/>
    </p:embeddedFont>
    <p:embeddedFont>
      <p:font typeface="Poppins Light Bold" panose="020B0604020202020204" charset="0"/>
      <p:regular r:id="rId26"/>
    </p:embeddedFont>
    <p:embeddedFont>
      <p:font typeface="Poppins Medium" panose="00000600000000000000" pitchFamily="2" charset="0"/>
      <p:regular r:id="rId27"/>
      <p:italic r:id="rId28"/>
    </p:embeddedFont>
    <p:embeddedFont>
      <p:font typeface="Poppins Medium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C40BB-7F2A-4F82-9D76-2008AFDDA010}" type="datetimeFigureOut">
              <a:rPr lang="en-US" smtClean="0"/>
              <a:t>21/03/2023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01A52-8830-4527-81C5-47FF25DA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26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601A52-8830-4527-81C5-47FF25DA95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58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21/03/2023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1296590" y="1388078"/>
            <a:ext cx="9571694" cy="813594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318871" y="9402612"/>
            <a:ext cx="18925742" cy="1150106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id="4" name="Group 4"/>
          <p:cNvGrpSpPr/>
          <p:nvPr/>
        </p:nvGrpSpPr>
        <p:grpSpPr>
          <a:xfrm>
            <a:off x="1028699" y="1000125"/>
            <a:ext cx="10020301" cy="5005211"/>
            <a:chOff x="0" y="-38100"/>
            <a:chExt cx="13360402" cy="66736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282768"/>
              <a:ext cx="2612943" cy="35274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" y="-38100"/>
              <a:ext cx="11458503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FAFBFB"/>
                  </a:solidFill>
                  <a:latin typeface="Poppins Medium Bold"/>
                </a:rPr>
                <a:t>McDowell EcoLabs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1025119"/>
              <a:ext cx="13360401" cy="425107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999"/>
                </a:lnSpc>
              </a:pPr>
              <a:r>
                <a:rPr lang="en-US" sz="7200" spc="-169" dirty="0">
                  <a:solidFill>
                    <a:srgbClr val="000000"/>
                  </a:solidFill>
                  <a:latin typeface="Poppins Bold Bold Italics"/>
                </a:rPr>
                <a:t>Champaign County Crash: Cause of Severity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34074"/>
            <a:ext cx="8593878" cy="90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392" dirty="0">
                <a:latin typeface="Poppins Light"/>
              </a:rPr>
              <a:t>Supanut Wanchai</a:t>
            </a:r>
          </a:p>
          <a:p>
            <a:pPr>
              <a:lnSpc>
                <a:spcPts val="3640"/>
              </a:lnSpc>
            </a:pPr>
            <a:r>
              <a:rPr lang="en-US" sz="2800" spc="392" dirty="0">
                <a:latin typeface="Poppins Light"/>
              </a:rPr>
              <a:t>wanchai2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390900"/>
            <a:ext cx="7867650" cy="6477000"/>
          </a:xfrm>
          <a:prstGeom prst="rect">
            <a:avLst/>
          </a:prstGeom>
          <a:solidFill>
            <a:srgbClr val="FAFBFB"/>
          </a:solidFill>
        </p:spPr>
      </p:sp>
      <p:pic>
        <p:nvPicPr>
          <p:cNvPr id="24" name="Picture 23" descr="Calendar&#10;&#10;Description automatically generated">
            <a:extLst>
              <a:ext uri="{FF2B5EF4-FFF2-40B4-BE49-F238E27FC236}">
                <a16:creationId xmlns:a16="http://schemas.microsoft.com/office/drawing/2014/main" id="{43184399-B9C2-5BFC-B84A-73570202C1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628" y="4704777"/>
            <a:ext cx="7129824" cy="4400119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9305925" y="33909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1. Severe Crash vs. Traffic Crime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67100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Check Multicollinearity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67100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Initial Regression Line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05CF63C7-605D-3416-43D6-12423221E65D}"/>
              </a:ext>
            </a:extLst>
          </p:cNvPr>
          <p:cNvSpPr txBox="1"/>
          <p:nvPr/>
        </p:nvSpPr>
        <p:spPr>
          <a:xfrm>
            <a:off x="9720986" y="4135202"/>
            <a:ext cx="7037528" cy="546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Severe ~</a:t>
            </a:r>
            <a:r>
              <a:rPr lang="th-TH" sz="2600" spc="26" dirty="0">
                <a:solidFill>
                  <a:srgbClr val="222321"/>
                </a:solidFill>
                <a:latin typeface="Poppins Light"/>
              </a:rPr>
              <a:t> </a:t>
            </a: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SPEED + LANE + LIGHT + BELT + POPULATION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Remove VOICE_COMMU because it started in 2014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Remove TF_SIGN and LICENSE because they have high correlation with LANE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FF0000"/>
                </a:solidFill>
                <a:latin typeface="Poppins Light"/>
              </a:rPr>
              <a:t>No significant predictor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FF0000"/>
                </a:solidFill>
                <a:latin typeface="Poppins Light"/>
              </a:rPr>
              <a:t>Adjusted R Square: -0.03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FF0000"/>
                </a:solidFill>
                <a:latin typeface="Poppins Light"/>
              </a:rPr>
              <a:t>RMSE: 2.06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22BE6-BE4D-6999-0F40-541152DBA774}"/>
              </a:ext>
            </a:extLst>
          </p:cNvPr>
          <p:cNvSpPr/>
          <p:nvPr/>
        </p:nvSpPr>
        <p:spPr>
          <a:xfrm>
            <a:off x="4267200" y="5928380"/>
            <a:ext cx="381000" cy="38966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833034-93AE-381A-57E6-BFF8834ABF9D}"/>
              </a:ext>
            </a:extLst>
          </p:cNvPr>
          <p:cNvSpPr/>
          <p:nvPr/>
        </p:nvSpPr>
        <p:spPr>
          <a:xfrm>
            <a:off x="5638800" y="5928380"/>
            <a:ext cx="3810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909B546-7063-D49D-A6C8-9646236FB629}"/>
              </a:ext>
            </a:extLst>
          </p:cNvPr>
          <p:cNvSpPr/>
          <p:nvPr/>
        </p:nvSpPr>
        <p:spPr>
          <a:xfrm>
            <a:off x="5638800" y="6438900"/>
            <a:ext cx="381000" cy="381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70223C-F822-2D7F-BB63-A0E0AC89F2CC}"/>
              </a:ext>
            </a:extLst>
          </p:cNvPr>
          <p:cNvSpPr/>
          <p:nvPr/>
        </p:nvSpPr>
        <p:spPr>
          <a:xfrm>
            <a:off x="6477000" y="5937039"/>
            <a:ext cx="381000" cy="381000"/>
          </a:xfrm>
          <a:prstGeom prst="rect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4775DEB-9259-C5E0-87CD-EDC06FFD1AC1}"/>
              </a:ext>
            </a:extLst>
          </p:cNvPr>
          <p:cNvSpPr txBox="1"/>
          <p:nvPr/>
        </p:nvSpPr>
        <p:spPr>
          <a:xfrm>
            <a:off x="1480776" y="4095274"/>
            <a:ext cx="7037528" cy="468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109854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390900"/>
            <a:ext cx="7867650" cy="64770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3909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1. Severe Crash vs. Traffic Crime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67100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15046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Influential Observations </a:t>
              </a:r>
            </a:p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 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67100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Backward Selection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05CF63C7-605D-3416-43D6-12423221E65D}"/>
              </a:ext>
            </a:extLst>
          </p:cNvPr>
          <p:cNvSpPr txBox="1"/>
          <p:nvPr/>
        </p:nvSpPr>
        <p:spPr>
          <a:xfrm>
            <a:off x="9720986" y="4135202"/>
            <a:ext cx="7037528" cy="3469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0"/>
              </a:lnSpc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Severe ~</a:t>
            </a:r>
            <a:r>
              <a:rPr lang="th-TH" sz="2600" spc="26" dirty="0">
                <a:solidFill>
                  <a:srgbClr val="222321"/>
                </a:solidFill>
                <a:latin typeface="Poppins Light"/>
              </a:rPr>
              <a:t> </a:t>
            </a: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LANE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Intercept: -2.79 (insignificant)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 err="1">
                <a:solidFill>
                  <a:srgbClr val="222321"/>
                </a:solidFill>
                <a:latin typeface="Poppins Light"/>
              </a:rPr>
              <a:t>Beta_Lane</a:t>
            </a: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 : 0.03, P-value: 0.07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R Square: 0.21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Adjusted R Square: 0.16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RMSE: 2.21</a:t>
            </a:r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E4775DEB-9259-C5E0-87CD-EDC06FFD1AC1}"/>
              </a:ext>
            </a:extLst>
          </p:cNvPr>
          <p:cNvSpPr txBox="1"/>
          <p:nvPr/>
        </p:nvSpPr>
        <p:spPr>
          <a:xfrm>
            <a:off x="1480776" y="4095274"/>
            <a:ext cx="7037528" cy="96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No Influential (cook’s distance &gt; 1)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62AC69FF-43AC-6990-9ECC-C015C03974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325" y="4716117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246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3909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3909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2. Bike Severe Crash - Distance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67100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Detail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67100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Result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05CF63C7-605D-3416-43D6-12423221E65D}"/>
              </a:ext>
            </a:extLst>
          </p:cNvPr>
          <p:cNvSpPr txBox="1"/>
          <p:nvPr/>
        </p:nvSpPr>
        <p:spPr>
          <a:xfrm>
            <a:off x="9710750" y="8089398"/>
            <a:ext cx="7037528" cy="96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No significant variable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Adjusted R Square: 0.006</a:t>
            </a:r>
            <a:endParaRPr lang="en-US" sz="2600" spc="26" dirty="0">
              <a:solidFill>
                <a:srgbClr val="FF0000"/>
              </a:solidFill>
              <a:latin typeface="Poppins Light"/>
            </a:endParaRP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13CE42EA-6AF6-63AE-8D62-F7C5D306EC0C}"/>
              </a:ext>
            </a:extLst>
          </p:cNvPr>
          <p:cNvSpPr txBox="1"/>
          <p:nvPr/>
        </p:nvSpPr>
        <p:spPr>
          <a:xfrm>
            <a:off x="1295400" y="4135202"/>
            <a:ext cx="7222904" cy="4469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Distance: from Green &amp; Wright in Km.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City: only Champaign &amp; Urbana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Do not check multicollinearity because there are categorical variables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Logistic Regression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600" spc="26" dirty="0">
              <a:latin typeface="Poppins Light"/>
            </a:endParaRPr>
          </a:p>
          <a:p>
            <a:pPr>
              <a:lnSpc>
                <a:spcPts val="3900"/>
              </a:lnSpc>
            </a:pPr>
            <a:r>
              <a:rPr lang="en-US" sz="2600" spc="26" dirty="0">
                <a:latin typeface="Poppins Light"/>
              </a:rPr>
              <a:t>Severe ~</a:t>
            </a:r>
            <a:r>
              <a:rPr lang="th-TH" sz="2600" spc="26" dirty="0">
                <a:latin typeface="Poppins Light"/>
              </a:rPr>
              <a:t> </a:t>
            </a:r>
            <a:r>
              <a:rPr lang="en-US" sz="2600" spc="26" dirty="0" err="1">
                <a:latin typeface="Poppins Light"/>
              </a:rPr>
              <a:t>dist_km</a:t>
            </a:r>
            <a:r>
              <a:rPr lang="en-US" sz="2600" spc="26" dirty="0">
                <a:latin typeface="Poppins Light"/>
              </a:rPr>
              <a:t> + </a:t>
            </a:r>
            <a:r>
              <a:rPr lang="en-US" sz="2600" spc="26" dirty="0" err="1">
                <a:latin typeface="Poppins Light"/>
              </a:rPr>
              <a:t>light_group</a:t>
            </a:r>
            <a:r>
              <a:rPr lang="en-US" sz="2600" spc="26" dirty="0">
                <a:latin typeface="Poppins Light"/>
              </a:rPr>
              <a:t> + </a:t>
            </a:r>
            <a:r>
              <a:rPr lang="en-US" sz="2600" spc="26" dirty="0" err="1">
                <a:latin typeface="Poppins Light"/>
              </a:rPr>
              <a:t>weather_group</a:t>
            </a:r>
            <a:r>
              <a:rPr lang="en-US" sz="2600" spc="26" dirty="0">
                <a:latin typeface="Poppins Light"/>
              </a:rPr>
              <a:t> + </a:t>
            </a:r>
            <a:r>
              <a:rPr lang="en-US" sz="2600" spc="26" dirty="0" err="1">
                <a:latin typeface="Poppins Light"/>
              </a:rPr>
              <a:t>surface_group</a:t>
            </a:r>
            <a:r>
              <a:rPr lang="en-US" sz="2600" spc="26" dirty="0">
                <a:latin typeface="Poppins Light"/>
              </a:rPr>
              <a:t> + </a:t>
            </a:r>
            <a:r>
              <a:rPr lang="en-US" sz="2600" spc="26" dirty="0" err="1">
                <a:latin typeface="Poppins Light"/>
              </a:rPr>
              <a:t>traffic_group</a:t>
            </a:r>
            <a:endParaRPr lang="en-US" sz="2600" spc="26" dirty="0">
              <a:latin typeface="Poppins Light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4D51D6-CA93-FAA8-28AC-38DE4EC6D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9041074"/>
              </p:ext>
            </p:extLst>
          </p:nvPr>
        </p:nvGraphicFramePr>
        <p:xfrm>
          <a:off x="9695965" y="3969347"/>
          <a:ext cx="7007579" cy="3965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200112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616232">
                  <a:extLst>
                    <a:ext uri="{9D8B030D-6E8A-4147-A177-3AD203B41FA5}">
                      <a16:colId xmlns:a16="http://schemas.microsoft.com/office/drawing/2014/main" val="1678212888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 &gt; (Chi)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 err="1"/>
                        <a:t>dist_km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 err="1"/>
                        <a:t>light_group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9067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2000" dirty="0" err="1"/>
                        <a:t>weather_group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6325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2000" dirty="0" err="1"/>
                        <a:t>surface_group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 err="1"/>
                        <a:t>traffic_group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922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1340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086100"/>
            <a:ext cx="7867650" cy="67056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086100"/>
            <a:ext cx="7867650" cy="67056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2. Bike Severe Crash - Distance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24176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Influential Observations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24176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Backward Selection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2" name="TextBox 10">
            <a:extLst>
              <a:ext uri="{FF2B5EF4-FFF2-40B4-BE49-F238E27FC236}">
                <a16:creationId xmlns:a16="http://schemas.microsoft.com/office/drawing/2014/main" id="{05CF63C7-605D-3416-43D6-12423221E65D}"/>
              </a:ext>
            </a:extLst>
          </p:cNvPr>
          <p:cNvSpPr txBox="1"/>
          <p:nvPr/>
        </p:nvSpPr>
        <p:spPr>
          <a:xfrm>
            <a:off x="9720986" y="6323239"/>
            <a:ext cx="7037528" cy="9685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AUC: 0.5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Adjusted R Square: 0.006</a:t>
            </a:r>
          </a:p>
        </p:txBody>
      </p:sp>
      <p:sp>
        <p:nvSpPr>
          <p:cNvPr id="2" name="TextBox 10">
            <a:extLst>
              <a:ext uri="{FF2B5EF4-FFF2-40B4-BE49-F238E27FC236}">
                <a16:creationId xmlns:a16="http://schemas.microsoft.com/office/drawing/2014/main" id="{13CE42EA-6AF6-63AE-8D62-F7C5D306EC0C}"/>
              </a:ext>
            </a:extLst>
          </p:cNvPr>
          <p:cNvSpPr txBox="1"/>
          <p:nvPr/>
        </p:nvSpPr>
        <p:spPr>
          <a:xfrm>
            <a:off x="1295400" y="4092278"/>
            <a:ext cx="7222904" cy="46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No Influential (cook’s distance &gt; 1)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4D51D6-CA93-FAA8-28AC-38DE4EC6D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225151"/>
              </p:ext>
            </p:extLst>
          </p:nvPr>
        </p:nvGraphicFramePr>
        <p:xfrm>
          <a:off x="9695965" y="3926423"/>
          <a:ext cx="7007579" cy="2265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200112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616232">
                  <a:extLst>
                    <a:ext uri="{9D8B030D-6E8A-4147-A177-3AD203B41FA5}">
                      <a16:colId xmlns:a16="http://schemas.microsoft.com/office/drawing/2014/main" val="1678212888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Coefficient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 &gt; (Chi)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Intercept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-1.55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 err="1"/>
                        <a:t>dist_km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 err="1"/>
                        <a:t>traffic_group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92261"/>
                  </a:ext>
                </a:extLst>
              </a:tr>
            </a:tbl>
          </a:graphicData>
        </a:graphic>
      </p:graphicFrame>
      <p:pic>
        <p:nvPicPr>
          <p:cNvPr id="15" name="Picture 14" descr="Chart, scatter chart&#10;&#10;Description automatically generated">
            <a:extLst>
              <a:ext uri="{FF2B5EF4-FFF2-40B4-BE49-F238E27FC236}">
                <a16:creationId xmlns:a16="http://schemas.microsoft.com/office/drawing/2014/main" id="{9B88C62A-AE19-99DC-8955-38681983EB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698" y="5133599"/>
            <a:ext cx="6668431" cy="4115374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28265181-371A-814C-295E-D5BEFA5FC2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0661"/>
              </p:ext>
            </p:extLst>
          </p:nvPr>
        </p:nvGraphicFramePr>
        <p:xfrm>
          <a:off x="9735960" y="7353166"/>
          <a:ext cx="7007579" cy="16987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200112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616232">
                  <a:extLst>
                    <a:ext uri="{9D8B030D-6E8A-4147-A177-3AD203B41FA5}">
                      <a16:colId xmlns:a16="http://schemas.microsoft.com/office/drawing/2014/main" val="1678212888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Predicted/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598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</a:tbl>
          </a:graphicData>
        </a:graphic>
      </p:graphicFrame>
      <p:sp>
        <p:nvSpPr>
          <p:cNvPr id="23" name="TextBox 7">
            <a:extLst>
              <a:ext uri="{FF2B5EF4-FFF2-40B4-BE49-F238E27FC236}">
                <a16:creationId xmlns:a16="http://schemas.microsoft.com/office/drawing/2014/main" id="{50DDB02C-F889-A594-BF9A-F45672911B2D}"/>
              </a:ext>
            </a:extLst>
          </p:cNvPr>
          <p:cNvSpPr txBox="1"/>
          <p:nvPr/>
        </p:nvSpPr>
        <p:spPr>
          <a:xfrm>
            <a:off x="1295399" y="8998662"/>
            <a:ext cx="15878175" cy="7930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2000" spc="55" dirty="0">
                <a:solidFill>
                  <a:srgbClr val="222321"/>
                </a:solidFill>
                <a:latin typeface="Poppins Medium"/>
              </a:rPr>
              <a:t>Distance in term of On Campus/Off Campus does not work as well</a:t>
            </a:r>
          </a:p>
        </p:txBody>
      </p:sp>
    </p:spTree>
    <p:extLst>
      <p:ext uri="{BB962C8B-B14F-4D97-AF65-F5344CB8AC3E}">
        <p14:creationId xmlns:p14="http://schemas.microsoft.com/office/powerpoint/2010/main" val="739769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0861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0861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8301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3. Pedestrian Severe Crash - Light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24176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Detail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24176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Influential Observation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13CE42EA-6AF6-63AE-8D62-F7C5D306EC0C}"/>
              </a:ext>
            </a:extLst>
          </p:cNvPr>
          <p:cNvSpPr txBox="1"/>
          <p:nvPr/>
        </p:nvSpPr>
        <p:spPr>
          <a:xfrm>
            <a:off x="1295400" y="4092278"/>
            <a:ext cx="7222904" cy="35009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Logistic Regression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Do not check multicollinearity in categorical variables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5 Light Categories: Darkness, Dawn, Daylight, Dusk, Lighted Road, Unknown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600" spc="26" dirty="0">
              <a:latin typeface="Poppins Light"/>
            </a:endParaRPr>
          </a:p>
          <a:p>
            <a:pPr>
              <a:lnSpc>
                <a:spcPts val="3900"/>
              </a:lnSpc>
            </a:pPr>
            <a:r>
              <a:rPr lang="en-US" sz="2600" spc="26" dirty="0">
                <a:latin typeface="Poppins Light"/>
              </a:rPr>
              <a:t>Severe ~</a:t>
            </a:r>
            <a:r>
              <a:rPr lang="th-TH" sz="2600" spc="26" dirty="0">
                <a:latin typeface="Poppins Light"/>
              </a:rPr>
              <a:t> </a:t>
            </a:r>
            <a:r>
              <a:rPr lang="en-US" sz="2600" spc="26" dirty="0">
                <a:latin typeface="Poppins Light"/>
              </a:rPr>
              <a:t>Light</a:t>
            </a:r>
          </a:p>
        </p:txBody>
      </p:sp>
      <p:pic>
        <p:nvPicPr>
          <p:cNvPr id="15" name="Picture 1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FD95623E-BA44-4DFA-DF57-B1FEADCCA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986" y="4576173"/>
            <a:ext cx="6668431" cy="4115374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56F1F576-A8F9-C605-3D52-334D9CB07D6F}"/>
              </a:ext>
            </a:extLst>
          </p:cNvPr>
          <p:cNvSpPr txBox="1"/>
          <p:nvPr/>
        </p:nvSpPr>
        <p:spPr>
          <a:xfrm>
            <a:off x="9720986" y="4048072"/>
            <a:ext cx="7222904" cy="4684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No Influential (cook’s distance &gt; 1)</a:t>
            </a:r>
          </a:p>
        </p:txBody>
      </p:sp>
    </p:spTree>
    <p:extLst>
      <p:ext uri="{BB962C8B-B14F-4D97-AF65-F5344CB8AC3E}">
        <p14:creationId xmlns:p14="http://schemas.microsoft.com/office/powerpoint/2010/main" val="19132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0861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086100"/>
            <a:ext cx="7867650" cy="661571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40493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3. Pedestrian Severe Crash - Light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24176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Forward Selection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24176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Tukey Pairwise Test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2" name="TextBox 10">
            <a:extLst>
              <a:ext uri="{FF2B5EF4-FFF2-40B4-BE49-F238E27FC236}">
                <a16:creationId xmlns:a16="http://schemas.microsoft.com/office/drawing/2014/main" id="{13CE42EA-6AF6-63AE-8D62-F7C5D306EC0C}"/>
              </a:ext>
            </a:extLst>
          </p:cNvPr>
          <p:cNvSpPr txBox="1"/>
          <p:nvPr/>
        </p:nvSpPr>
        <p:spPr>
          <a:xfrm>
            <a:off x="1295400" y="4092278"/>
            <a:ext cx="7222904" cy="24690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Severe ~</a:t>
            </a:r>
            <a:r>
              <a:rPr lang="th-TH" sz="2600" spc="26" dirty="0">
                <a:latin typeface="Poppins Light"/>
              </a:rPr>
              <a:t> </a:t>
            </a:r>
            <a:r>
              <a:rPr lang="en-US" sz="2600" spc="26" dirty="0">
                <a:latin typeface="Poppins Light"/>
              </a:rPr>
              <a:t>Light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endParaRPr lang="en-US" sz="2600" spc="26" dirty="0"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AUC: 0.54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Adjusted R Square: 0.007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latin typeface="Poppins Light"/>
              </a:rPr>
              <a:t>Misclassification: 0.38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B4D51D6-CA93-FAA8-28AC-38DE4EC6D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397702"/>
              </p:ext>
            </p:extLst>
          </p:nvPr>
        </p:nvGraphicFramePr>
        <p:xfrm>
          <a:off x="9720986" y="4157393"/>
          <a:ext cx="7007579" cy="226501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0083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225544">
                  <a:extLst>
                    <a:ext uri="{9D8B030D-6E8A-4147-A177-3AD203B41FA5}">
                      <a16:colId xmlns:a16="http://schemas.microsoft.com/office/drawing/2014/main" val="1678212888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Pairwise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 - 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Daylight - Darkness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Lighted Road - Darkness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-0.16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0.052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0&gt;0.4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92261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698C94A-F489-72FE-89B6-49E42260E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688535"/>
              </p:ext>
            </p:extLst>
          </p:nvPr>
        </p:nvGraphicFramePr>
        <p:xfrm>
          <a:off x="1290851" y="6807538"/>
          <a:ext cx="7007579" cy="16987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9123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200112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616232">
                  <a:extLst>
                    <a:ext uri="{9D8B030D-6E8A-4147-A177-3AD203B41FA5}">
                      <a16:colId xmlns:a16="http://schemas.microsoft.com/office/drawing/2014/main" val="1678212888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Predicted/ Actual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08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7765575" cy="8229600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4" name="TextBox 4"/>
          <p:cNvSpPr txBox="1"/>
          <p:nvPr/>
        </p:nvSpPr>
        <p:spPr>
          <a:xfrm>
            <a:off x="1554052" y="1480549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solidFill>
                  <a:srgbClr val="FAFBFB"/>
                </a:solidFill>
                <a:latin typeface="Poppins Bold Italics"/>
              </a:rPr>
              <a:t>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052" y="2604816"/>
            <a:ext cx="6714871" cy="4813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FAFBFB"/>
                </a:solidFill>
                <a:latin typeface="Poppins Light"/>
              </a:rPr>
              <a:t>Bike and Pedestrian Crash could be predicted well by variables given in this data set.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FAFBFB"/>
                </a:solidFill>
                <a:latin typeface="Poppins Light"/>
              </a:rPr>
              <a:t>Daylight and Lighted Road have less possibility of severe crash than Darkness at 5% and 10% significant level. But we cannot conclude statistically about Dusk, Dawn and Unknown.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1F4B500-D1BB-0693-D5B1-0A3275A7AED7}"/>
              </a:ext>
            </a:extLst>
          </p:cNvPr>
          <p:cNvSpPr txBox="1"/>
          <p:nvPr/>
        </p:nvSpPr>
        <p:spPr>
          <a:xfrm>
            <a:off x="9822975" y="1480548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What’s</a:t>
            </a:r>
            <a:r>
              <a:rPr lang="en-US" sz="3800" spc="380" dirty="0">
                <a:solidFill>
                  <a:srgbClr val="FF0000"/>
                </a:solidFill>
                <a:latin typeface="Poppins Bold Italics"/>
              </a:rPr>
              <a:t> </a:t>
            </a:r>
            <a:r>
              <a:rPr lang="en-US" sz="3800" spc="380" dirty="0">
                <a:latin typeface="Poppins Bold Italics"/>
              </a:rPr>
              <a:t>next?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DB8105C-34EB-E325-4300-AE43A0E61786}"/>
              </a:ext>
            </a:extLst>
          </p:cNvPr>
          <p:cNvSpPr txBox="1"/>
          <p:nvPr/>
        </p:nvSpPr>
        <p:spPr>
          <a:xfrm>
            <a:off x="9677400" y="2604816"/>
            <a:ext cx="6714871" cy="212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latin typeface="Poppins Light"/>
              </a:rPr>
              <a:t>Find other way to utilize location variable.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latin typeface="Poppins Light"/>
              </a:rPr>
              <a:t>Find other dataset to help predict severity crash.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7765575" cy="8229600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4" name="TextBox 4"/>
          <p:cNvSpPr txBox="1"/>
          <p:nvPr/>
        </p:nvSpPr>
        <p:spPr>
          <a:xfrm>
            <a:off x="1554052" y="1480549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solidFill>
                  <a:srgbClr val="FAFBFB"/>
                </a:solidFill>
                <a:latin typeface="Poppins Bold Italics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26101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3909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Outline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776" y="3728976"/>
            <a:ext cx="11092224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Recap &amp; Additional Statistic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Research Question &amp; Data Modelling</a:t>
            </a:r>
          </a:p>
          <a:p>
            <a:pPr marL="914400" lvl="1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Severe Crash vs. Traffic Crime</a:t>
            </a:r>
          </a:p>
          <a:p>
            <a:pPr marL="914400" lvl="1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Bike Severe Crash - Distance</a:t>
            </a:r>
          </a:p>
          <a:p>
            <a:pPr marL="914400" lvl="1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Pedestrian Severe Crash - Light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Conclusion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48640"/>
            <a:ext cx="8176319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 dirty="0">
                <a:solidFill>
                  <a:srgbClr val="222321"/>
                </a:solidFill>
                <a:latin typeface="Poppins Bold Bold Italics"/>
              </a:rPr>
              <a:t>Motivation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94800" y="-413771"/>
            <a:ext cx="5374111" cy="11323320"/>
          </a:xfrm>
          <a:prstGeom prst="rect">
            <a:avLst/>
          </a:prstGeom>
          <a:solidFill>
            <a:srgbClr val="8CB561"/>
          </a:solid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21E28-13F2-A434-2E56-DF3C2DCB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324100"/>
            <a:ext cx="71628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B0F7A-7DD6-FA19-B977-7BC7AD77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6" y="2324100"/>
            <a:ext cx="71628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425" y="64770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4" name="AutoShape 4"/>
          <p:cNvSpPr/>
          <p:nvPr/>
        </p:nvSpPr>
        <p:spPr>
          <a:xfrm>
            <a:off x="1114425" y="33909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390900"/>
            <a:ext cx="7867650" cy="58674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728976"/>
            <a:ext cx="7206024" cy="1639696"/>
            <a:chOff x="0" y="-38100"/>
            <a:chExt cx="9608032" cy="2186261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Bike Data from 1999-2020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7"/>
              <a:ext cx="9608032" cy="1291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911 rows --exclude before 2005 -&gt; 896 rows</a:t>
              </a:r>
            </a:p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-- exclude Unknown -&gt; 833 rows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728976"/>
            <a:ext cx="7037528" cy="3640244"/>
            <a:chOff x="0" y="-38100"/>
            <a:chExt cx="9383371" cy="48536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Highlight Variables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395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Severity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Weather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Light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Road Surface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Traffic Control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City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0776" y="6804417"/>
            <a:ext cx="7358424" cy="1639696"/>
            <a:chOff x="0" y="-38100"/>
            <a:chExt cx="9811232" cy="218626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9383371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2800" spc="340" dirty="0">
                  <a:solidFill>
                    <a:srgbClr val="222321"/>
                  </a:solidFill>
                  <a:latin typeface="Poppins Light Bold"/>
                </a:rPr>
                <a:t>Pedestrian Data from 1999-2020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56697"/>
              <a:ext cx="9811232" cy="1291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825 rows --exclude before 2005 -&gt; 799 rows</a:t>
              </a:r>
            </a:p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-- exclude Unknown -&gt; 743 rows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67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Data Grouping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A017BF86-D3CB-64B8-1265-D16982AA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9302"/>
              </p:ext>
            </p:extLst>
          </p:nvPr>
        </p:nvGraphicFramePr>
        <p:xfrm>
          <a:off x="381000" y="3227496"/>
          <a:ext cx="4572000" cy="27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1770858690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243224626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Severity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9137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Fatal,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A-Injury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54997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B-Injury,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C-Injury,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Injuries, Property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7280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4E1CEE-F5B9-7CEE-8A83-FB0B1D602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70450"/>
              </p:ext>
            </p:extLst>
          </p:nvPr>
        </p:nvGraphicFramePr>
        <p:xfrm>
          <a:off x="346364" y="6720836"/>
          <a:ext cx="13087350" cy="27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1770858690"/>
                    </a:ext>
                  </a:extLst>
                </a:gridCol>
                <a:gridCol w="2273011">
                  <a:extLst>
                    <a:ext uri="{9D8B030D-6E8A-4147-A177-3AD203B41FA5}">
                      <a16:colId xmlns:a16="http://schemas.microsoft.com/office/drawing/2014/main" val="2243224626"/>
                    </a:ext>
                  </a:extLst>
                </a:gridCol>
                <a:gridCol w="2089439">
                  <a:extLst>
                    <a:ext uri="{9D8B030D-6E8A-4147-A177-3AD203B41FA5}">
                      <a16:colId xmlns:a16="http://schemas.microsoft.com/office/drawing/2014/main" val="2954372099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50121781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368861214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130276467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Road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Traffic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9137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Good Condition/ City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Daylight,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Lighted 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Any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Any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54997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Bad Condition/ Unincorporated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Cloudy/Outcast, Fog/Smoke/Haze, Rain,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Dawn,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Dusk,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Darkness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Ice,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Sand/Mud/Dirt,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Snow or Slush,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Wet,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Unincorporated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72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3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390900"/>
            <a:ext cx="7867650" cy="39624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390900"/>
            <a:ext cx="7867650" cy="39624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Recap: Factors affect severe crash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728976"/>
            <a:ext cx="7206024" cy="1139560"/>
            <a:chOff x="0" y="-38100"/>
            <a:chExt cx="9608032" cy="1519413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Bike Crash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7"/>
              <a:ext cx="9608032" cy="62461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728976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Pedestrian Crash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51C65CA-CC2E-CF01-86C7-7B03C41CD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7278055"/>
              </p:ext>
            </p:extLst>
          </p:nvPr>
        </p:nvGraphicFramePr>
        <p:xfrm>
          <a:off x="1520192" y="4631308"/>
          <a:ext cx="6998111" cy="2340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60739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018686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018686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Unincorporated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City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FF00"/>
                          </a:highlight>
                        </a:rPr>
                        <a:t>2.22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FF00"/>
                          </a:highlight>
                        </a:rPr>
                        <a:t>[1.19, 4.05]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9B2B03A5-A5C7-436E-C376-D2D114CDE6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6535808"/>
              </p:ext>
            </p:extLst>
          </p:nvPr>
        </p:nvGraphicFramePr>
        <p:xfrm>
          <a:off x="9717220" y="4631308"/>
          <a:ext cx="7037528" cy="2340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7416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2030056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2030056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85248">
                <a:tc>
                  <a:txBody>
                    <a:bodyPr/>
                    <a:lstStyle/>
                    <a:p>
                      <a:r>
                        <a:rPr lang="en-US" sz="2800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FF00"/>
                          </a:highlight>
                        </a:rPr>
                        <a:t>1.58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highlight>
                            <a:srgbClr val="FFFF00"/>
                          </a:highlight>
                        </a:rPr>
                        <a:t>[1.07, 2.35]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sp>
        <p:nvSpPr>
          <p:cNvPr id="15" name="TextBox 7">
            <a:extLst>
              <a:ext uri="{FF2B5EF4-FFF2-40B4-BE49-F238E27FC236}">
                <a16:creationId xmlns:a16="http://schemas.microsoft.com/office/drawing/2014/main" id="{3F9C24A2-7730-DB39-C6E0-D7453877C0E8}"/>
              </a:ext>
            </a:extLst>
          </p:cNvPr>
          <p:cNvSpPr txBox="1"/>
          <p:nvPr/>
        </p:nvSpPr>
        <p:spPr>
          <a:xfrm>
            <a:off x="1520192" y="7476009"/>
            <a:ext cx="16255780" cy="17738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4400" spc="55" dirty="0">
                <a:solidFill>
                  <a:srgbClr val="222321"/>
                </a:solidFill>
                <a:latin typeface="Poppins Medium"/>
              </a:rPr>
              <a:t>Does </a:t>
            </a:r>
            <a:r>
              <a:rPr lang="en-US" sz="4400" spc="55" dirty="0">
                <a:solidFill>
                  <a:srgbClr val="FF0000"/>
                </a:solidFill>
                <a:latin typeface="Poppins Medium"/>
              </a:rPr>
              <a:t>unincorporated area</a:t>
            </a:r>
            <a:r>
              <a:rPr lang="en-US" sz="4400" spc="55" dirty="0">
                <a:solidFill>
                  <a:srgbClr val="222321"/>
                </a:solidFill>
                <a:latin typeface="Poppins Medium"/>
              </a:rPr>
              <a:t> really affect crash severity?</a:t>
            </a:r>
          </a:p>
          <a:p>
            <a:pPr>
              <a:lnSpc>
                <a:spcPts val="7150"/>
              </a:lnSpc>
            </a:pPr>
            <a:r>
              <a:rPr lang="en-US" sz="4400" spc="55" dirty="0">
                <a:solidFill>
                  <a:srgbClr val="222321"/>
                </a:solidFill>
                <a:latin typeface="Poppins Medium"/>
              </a:rPr>
              <a:t>If not, what does?</a:t>
            </a:r>
          </a:p>
        </p:txBody>
      </p:sp>
    </p:spTree>
    <p:extLst>
      <p:ext uri="{BB962C8B-B14F-4D97-AF65-F5344CB8AC3E}">
        <p14:creationId xmlns:p14="http://schemas.microsoft.com/office/powerpoint/2010/main" val="800939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Percentage of Severe Bike Crash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3A00805F-9A5E-F50C-29E7-FA1E7EBDA784}"/>
              </a:ext>
            </a:extLst>
          </p:cNvPr>
          <p:cNvSpPr txBox="1"/>
          <p:nvPr/>
        </p:nvSpPr>
        <p:spPr>
          <a:xfrm>
            <a:off x="228600" y="9133426"/>
            <a:ext cx="9372600" cy="10721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spc="55" dirty="0">
                <a:solidFill>
                  <a:srgbClr val="222321"/>
                </a:solidFill>
                <a:latin typeface="Poppins Medium"/>
              </a:rPr>
              <a:t>Data: 2005 – 2020</a:t>
            </a:r>
          </a:p>
          <a:p>
            <a:pPr>
              <a:lnSpc>
                <a:spcPts val="0"/>
              </a:lnSpc>
            </a:pPr>
            <a:r>
              <a:rPr lang="en-US" sz="2000" spc="55" dirty="0">
                <a:solidFill>
                  <a:srgbClr val="222321"/>
                </a:solidFill>
                <a:latin typeface="Poppins Medium"/>
              </a:rPr>
              <a:t>Sidney is outlier. There are 3 crashes and 2 of them are severe.</a:t>
            </a:r>
          </a:p>
        </p:txBody>
      </p:sp>
      <p:pic>
        <p:nvPicPr>
          <p:cNvPr id="4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BE092B94-DC07-4E2C-F757-1994572D4E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238500"/>
            <a:ext cx="9220200" cy="56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05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Severe Bike Crash Per Sq Mile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D3AE436-4D18-44FC-0B61-004DED3C3D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775177"/>
              </p:ext>
            </p:extLst>
          </p:nvPr>
        </p:nvGraphicFramePr>
        <p:xfrm>
          <a:off x="12573000" y="4924567"/>
          <a:ext cx="3537525" cy="195999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58497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179028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</a:tblGrid>
              <a:tr h="489998">
                <a:tc>
                  <a:txBody>
                    <a:bodyPr/>
                    <a:lstStyle/>
                    <a:p>
                      <a:r>
                        <a:rPr lang="en-US" sz="2000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Sq Mile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r>
                        <a:rPr lang="en-US" sz="2000" dirty="0"/>
                        <a:t>Champaign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r>
                        <a:rPr lang="en-US" sz="2000" dirty="0"/>
                        <a:t>Urbana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489998">
                <a:tc>
                  <a:txBody>
                    <a:bodyPr/>
                    <a:lstStyle/>
                    <a:p>
                      <a:r>
                        <a:rPr lang="en-US" sz="2000" dirty="0"/>
                        <a:t>Unincorporated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215.2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0810B99-69CF-DD11-B66F-CD0976267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622979"/>
            <a:ext cx="8890001" cy="5486400"/>
          </a:xfrm>
          <a:prstGeom prst="rect">
            <a:avLst/>
          </a:prstGeom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9CC9843F-67B6-BDD4-A37A-519901DF1929}"/>
              </a:ext>
            </a:extLst>
          </p:cNvPr>
          <p:cNvSpPr txBox="1"/>
          <p:nvPr/>
        </p:nvSpPr>
        <p:spPr>
          <a:xfrm>
            <a:off x="228600" y="9334500"/>
            <a:ext cx="8309608" cy="764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2000" spc="55" dirty="0">
                <a:solidFill>
                  <a:srgbClr val="222321"/>
                </a:solidFill>
                <a:latin typeface="Poppins Medium"/>
              </a:rPr>
              <a:t>Data: 2005 – 2020</a:t>
            </a:r>
          </a:p>
        </p:txBody>
      </p:sp>
    </p:spTree>
    <p:extLst>
      <p:ext uri="{BB962C8B-B14F-4D97-AF65-F5344CB8AC3E}">
        <p14:creationId xmlns:p14="http://schemas.microsoft.com/office/powerpoint/2010/main" val="243628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114425" y="3086100"/>
            <a:ext cx="7867650" cy="67056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086100"/>
            <a:ext cx="7867650" cy="67056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1782497" cy="892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1. Severe Crash vs. Traffic Crime 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424176"/>
            <a:ext cx="7037528" cy="1139560"/>
            <a:chOff x="0" y="-38100"/>
            <a:chExt cx="9383371" cy="1519414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Top 10 Traffic Crimes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2005 – 2020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424176"/>
            <a:ext cx="7037528" cy="1139560"/>
            <a:chOff x="0" y="-38100"/>
            <a:chExt cx="9383371" cy="151941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Ideal Regression Line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6246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endParaRPr lang="en-US" sz="2600" spc="26" dirty="0">
                <a:solidFill>
                  <a:srgbClr val="222321"/>
                </a:solidFill>
                <a:latin typeface="Poppins Light"/>
              </a:endParaRP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375F69ED-BF42-B590-BB18-8F3CA71FB5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433565"/>
              </p:ext>
            </p:extLst>
          </p:nvPr>
        </p:nvGraphicFramePr>
        <p:xfrm>
          <a:off x="1510725" y="4766746"/>
          <a:ext cx="7007579" cy="49350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832675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4174904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</a:tblGrid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Crime 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Speeding (RADAR), Failure to Reduce Speed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TF_SIGN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Traffic Sign Violation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VOICE_COMMU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Electronic Communication-Voice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9067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2000" dirty="0"/>
                        <a:t>LICENSE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Operate Uninsured Motor Vehicle, No Valid DL Drivers License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863251"/>
                  </a:ext>
                </a:extLst>
              </a:tr>
              <a:tr h="566928">
                <a:tc>
                  <a:txBody>
                    <a:bodyPr/>
                    <a:lstStyle/>
                    <a:p>
                      <a:r>
                        <a:rPr lang="en-US" sz="2000" dirty="0"/>
                        <a:t>LANE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Improper Lane Usage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Driving Without Light, Improper Lighting/One Headlight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4092261"/>
                  </a:ext>
                </a:extLst>
              </a:tr>
              <a:tr h="566254">
                <a:tc>
                  <a:txBody>
                    <a:bodyPr/>
                    <a:lstStyle/>
                    <a:p>
                      <a:r>
                        <a:rPr lang="en-US" sz="2000" dirty="0"/>
                        <a:t>BELT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Seat Belt-Driver &amp; Passenger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36253"/>
                  </a:ext>
                </a:extLst>
              </a:tr>
            </a:tbl>
          </a:graphicData>
        </a:graphic>
      </p:graphicFrame>
      <p:sp>
        <p:nvSpPr>
          <p:cNvPr id="22" name="TextBox 10">
            <a:extLst>
              <a:ext uri="{FF2B5EF4-FFF2-40B4-BE49-F238E27FC236}">
                <a16:creationId xmlns:a16="http://schemas.microsoft.com/office/drawing/2014/main" id="{05CF63C7-605D-3416-43D6-12423221E65D}"/>
              </a:ext>
            </a:extLst>
          </p:cNvPr>
          <p:cNvSpPr txBox="1"/>
          <p:nvPr/>
        </p:nvSpPr>
        <p:spPr>
          <a:xfrm>
            <a:off x="9720986" y="4092278"/>
            <a:ext cx="7037528" cy="5469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Focus only on Urbana Crash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16 Observations by year (2005 – 2020) – Count of each variable in each year.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>
              <a:lnSpc>
                <a:spcPts val="3900"/>
              </a:lnSpc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Severe ~</a:t>
            </a:r>
            <a:r>
              <a:rPr lang="th-TH" sz="2600" spc="26" dirty="0">
                <a:solidFill>
                  <a:srgbClr val="222321"/>
                </a:solidFill>
                <a:latin typeface="Poppins Light"/>
              </a:rPr>
              <a:t> </a:t>
            </a: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SPEED + TF_SIGN + VOICE_COMMU + LICENSE + LANE + LIGHT + BELT + POPULATION</a:t>
            </a:r>
          </a:p>
          <a:p>
            <a:pPr>
              <a:lnSpc>
                <a:spcPts val="3900"/>
              </a:lnSpc>
            </a:pPr>
            <a:endParaRPr lang="en-US" sz="2600" spc="26" dirty="0">
              <a:solidFill>
                <a:srgbClr val="222321"/>
              </a:solidFill>
              <a:latin typeface="Poppins Light"/>
            </a:endParaRP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Mean Severe Crash: 3.44</a:t>
            </a:r>
          </a:p>
          <a:p>
            <a:pPr marL="457200" indent="-457200">
              <a:lnSpc>
                <a:spcPts val="3900"/>
              </a:lnSpc>
              <a:buFont typeface="Arial" panose="020B0604020202020204" pitchFamily="34" charset="0"/>
              <a:buChar char="•"/>
            </a:pPr>
            <a:r>
              <a:rPr lang="en-US" sz="2600" spc="26" dirty="0">
                <a:solidFill>
                  <a:srgbClr val="222321"/>
                </a:solidFill>
                <a:latin typeface="Poppins Light"/>
              </a:rPr>
              <a:t>Variance: 6.66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868</Words>
  <Application>Microsoft Office PowerPoint</Application>
  <PresentationFormat>Custom</PresentationFormat>
  <Paragraphs>256</Paragraphs>
  <Slides>17</Slides>
  <Notes>1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Poppins Light</vt:lpstr>
      <vt:lpstr>Poppins Bold Italics</vt:lpstr>
      <vt:lpstr>Poppins Medium Bold</vt:lpstr>
      <vt:lpstr>Arial</vt:lpstr>
      <vt:lpstr>Poppins Medium</vt:lpstr>
      <vt:lpstr>Poppins Bold Bold Italics</vt:lpstr>
      <vt:lpstr>Calibri</vt:lpstr>
      <vt:lpstr>Poppins Light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Illustrated Bicycle Product Presentation</dc:title>
  <cp:lastModifiedBy>Supanut Wanchai</cp:lastModifiedBy>
  <cp:revision>22</cp:revision>
  <dcterms:created xsi:type="dcterms:W3CDTF">2006-08-16T00:00:00Z</dcterms:created>
  <dcterms:modified xsi:type="dcterms:W3CDTF">2023-03-21T21:42:41Z</dcterms:modified>
  <dc:identifier>DAFbh6PFhgM</dc:identifier>
</cp:coreProperties>
</file>